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017" autoAdjust="0"/>
  </p:normalViewPr>
  <p:slideViewPr>
    <p:cSldViewPr>
      <p:cViewPr varScale="1">
        <p:scale>
          <a:sx n="61" d="100"/>
          <a:sy n="61" d="100"/>
        </p:scale>
        <p:origin x="-1416" y="-64"/>
      </p:cViewPr>
      <p:guideLst>
        <p:guide orient="horz" pos="2160"/>
        <p:guide pos="2880"/>
      </p:guideLst>
    </p:cSldViewPr>
  </p:slideViewPr>
  <p:notesTextViewPr>
    <p:cViewPr>
      <p:scale>
        <a:sx n="100" d="100"/>
        <a:sy n="100" d="100"/>
      </p:scale>
      <p:origin x="0" y="15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D3679D-7657-40AF-A24B-1DB2F1154A97}" type="datetimeFigureOut">
              <a:rPr lang="en-GB" smtClean="0"/>
              <a:t>06/01/2026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3ACD2D-EF65-4B7D-9A5D-EE957FC32F61}"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Tips for completing the Resilience Matrix above:</a:t>
            </a:r>
          </a:p>
          <a:p>
            <a:endParaRPr lang="en-GB" dirty="0" smtClean="0"/>
          </a:p>
          <a:p>
            <a:pPr>
              <a:buFont typeface="Arial" pitchFamily="34" charset="0"/>
              <a:buChar char="•"/>
            </a:pPr>
            <a:r>
              <a:rPr lang="en-GB" dirty="0" smtClean="0"/>
              <a:t>Delete as appropriate/add personalised</a:t>
            </a:r>
            <a:r>
              <a:rPr lang="en-GB" baseline="0" dirty="0" smtClean="0"/>
              <a:t> text into all quadrants of Resilience Matrix for infant, child, young person you consider;</a:t>
            </a:r>
          </a:p>
          <a:p>
            <a:pPr>
              <a:buFont typeface="Arial" pitchFamily="34" charset="0"/>
              <a:buChar char="•"/>
            </a:pPr>
            <a:r>
              <a:rPr lang="en-GB" baseline="0" dirty="0" smtClean="0"/>
              <a:t>Assess and analyse in which quadrant your considered infant, child, young person fits most taking into account all factors and their importance;</a:t>
            </a:r>
          </a:p>
          <a:p>
            <a:pPr>
              <a:buFont typeface="Arial" pitchFamily="34" charset="0"/>
              <a:buChar char="•"/>
            </a:pPr>
            <a:r>
              <a:rPr lang="en-GB" b="1" baseline="0" dirty="0" smtClean="0"/>
              <a:t>Remember to avoid bias when infant, child, young person may be very Resilient and living in protective environment but may have one very significant adversity within their life i.e. Being sexually assaulted </a:t>
            </a:r>
            <a:r>
              <a:rPr lang="en-GB" b="1" baseline="0" smtClean="0"/>
              <a:t>by uncle- </a:t>
            </a:r>
            <a:r>
              <a:rPr lang="en-GB" b="1" baseline="0" dirty="0" smtClean="0"/>
              <a:t>which will tip the balance of risk into significant harm. </a:t>
            </a:r>
          </a:p>
          <a:p>
            <a:endParaRPr lang="en-GB" baseline="0" dirty="0" smtClean="0"/>
          </a:p>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693ACD2D-EF65-4B7D-9A5D-EE957FC32F61}" type="slidenum">
              <a:rPr lang="en-GB" smtClean="0"/>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3505200" cy="990600"/>
          </a:xfrm>
        </p:spPr>
        <p:txBody>
          <a:bodyPr>
            <a:noAutofit/>
          </a:bodyPr>
          <a:lstStyle/>
          <a:p>
            <a:r>
              <a:rPr lang="en-GB" sz="3200" dirty="0" smtClean="0"/>
              <a:t>Resilience Matrix Template</a:t>
            </a:r>
            <a:endParaRPr lang="en-GB" sz="3200" dirty="0"/>
          </a:p>
        </p:txBody>
      </p:sp>
      <p:cxnSp>
        <p:nvCxnSpPr>
          <p:cNvPr id="5" name="Straight Arrow Connector 4"/>
          <p:cNvCxnSpPr/>
          <p:nvPr/>
        </p:nvCxnSpPr>
        <p:spPr>
          <a:xfrm flipV="1">
            <a:off x="4495800" y="2057400"/>
            <a:ext cx="0" cy="2743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971800" y="3505200"/>
            <a:ext cx="320040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048000" y="533400"/>
            <a:ext cx="2819400" cy="369332"/>
          </a:xfrm>
          <a:prstGeom prst="rect">
            <a:avLst/>
          </a:prstGeom>
          <a:noFill/>
        </p:spPr>
        <p:txBody>
          <a:bodyPr wrap="square" rtlCol="0">
            <a:spAutoFit/>
          </a:bodyPr>
          <a:lstStyle/>
          <a:p>
            <a:pPr algn="ctr"/>
            <a:r>
              <a:rPr lang="en-GB" dirty="0" smtClean="0"/>
              <a:t>Resilience</a:t>
            </a:r>
            <a:endParaRPr lang="en-GB" dirty="0"/>
          </a:p>
        </p:txBody>
      </p:sp>
      <p:sp>
        <p:nvSpPr>
          <p:cNvPr id="14" name="TextBox 13"/>
          <p:cNvSpPr txBox="1"/>
          <p:nvPr/>
        </p:nvSpPr>
        <p:spPr>
          <a:xfrm>
            <a:off x="914400" y="3276600"/>
            <a:ext cx="1056892" cy="369332"/>
          </a:xfrm>
          <a:prstGeom prst="rect">
            <a:avLst/>
          </a:prstGeom>
          <a:noFill/>
        </p:spPr>
        <p:txBody>
          <a:bodyPr wrap="none" rtlCol="0">
            <a:spAutoFit/>
          </a:bodyPr>
          <a:lstStyle/>
          <a:p>
            <a:r>
              <a:rPr lang="en-GB" dirty="0" smtClean="0"/>
              <a:t>Adversity</a:t>
            </a:r>
            <a:endParaRPr lang="en-GB" dirty="0"/>
          </a:p>
        </p:txBody>
      </p:sp>
      <p:sp>
        <p:nvSpPr>
          <p:cNvPr id="15" name="TextBox 14"/>
          <p:cNvSpPr txBox="1"/>
          <p:nvPr/>
        </p:nvSpPr>
        <p:spPr>
          <a:xfrm>
            <a:off x="6248400" y="3200400"/>
            <a:ext cx="2393091" cy="369332"/>
          </a:xfrm>
          <a:prstGeom prst="rect">
            <a:avLst/>
          </a:prstGeom>
          <a:noFill/>
        </p:spPr>
        <p:txBody>
          <a:bodyPr wrap="none" rtlCol="0">
            <a:spAutoFit/>
          </a:bodyPr>
          <a:lstStyle/>
          <a:p>
            <a:r>
              <a:rPr lang="en-GB" dirty="0" smtClean="0"/>
              <a:t>Protective Environment</a:t>
            </a:r>
            <a:endParaRPr lang="en-GB" dirty="0"/>
          </a:p>
        </p:txBody>
      </p:sp>
      <p:sp>
        <p:nvSpPr>
          <p:cNvPr id="16" name="TextBox 15"/>
          <p:cNvSpPr txBox="1"/>
          <p:nvPr/>
        </p:nvSpPr>
        <p:spPr>
          <a:xfrm>
            <a:off x="3810000" y="4800600"/>
            <a:ext cx="1370119" cy="369332"/>
          </a:xfrm>
          <a:prstGeom prst="rect">
            <a:avLst/>
          </a:prstGeom>
          <a:noFill/>
        </p:spPr>
        <p:txBody>
          <a:bodyPr wrap="none" rtlCol="0">
            <a:spAutoFit/>
          </a:bodyPr>
          <a:lstStyle/>
          <a:p>
            <a:r>
              <a:rPr lang="en-GB" dirty="0" smtClean="0"/>
              <a:t>Vulnerability</a:t>
            </a:r>
            <a:endParaRPr lang="en-GB" dirty="0"/>
          </a:p>
        </p:txBody>
      </p:sp>
      <p:sp>
        <p:nvSpPr>
          <p:cNvPr id="10" name="TextBox 9"/>
          <p:cNvSpPr txBox="1"/>
          <p:nvPr/>
        </p:nvSpPr>
        <p:spPr>
          <a:xfrm>
            <a:off x="2971800" y="914400"/>
            <a:ext cx="3276600" cy="1200329"/>
          </a:xfrm>
          <a:prstGeom prst="rect">
            <a:avLst/>
          </a:prstGeom>
          <a:noFill/>
        </p:spPr>
        <p:txBody>
          <a:bodyPr wrap="square" rtlCol="0">
            <a:spAutoFit/>
          </a:bodyPr>
          <a:lstStyle/>
          <a:p>
            <a:pPr algn="ctr"/>
            <a:r>
              <a:rPr lang="en-GB" sz="1200" dirty="0" smtClean="0"/>
              <a:t>Delete or add as appropriate:</a:t>
            </a:r>
          </a:p>
          <a:p>
            <a:endParaRPr lang="en-GB" sz="1200" dirty="0" smtClean="0"/>
          </a:p>
          <a:p>
            <a:r>
              <a:rPr lang="en-GB" sz="1200" dirty="0" smtClean="0"/>
              <a:t>Secure Attachment;      High Self esteem</a:t>
            </a:r>
          </a:p>
          <a:p>
            <a:r>
              <a:rPr lang="en-GB" sz="1200" dirty="0" smtClean="0"/>
              <a:t>Sociability;                      Intelligent</a:t>
            </a:r>
          </a:p>
          <a:p>
            <a:r>
              <a:rPr lang="en-GB" sz="1200" dirty="0" smtClean="0"/>
              <a:t>Flexible temperament  Problem solving skills</a:t>
            </a:r>
          </a:p>
          <a:p>
            <a:r>
              <a:rPr lang="en-GB" sz="1200" dirty="0" smtClean="0"/>
              <a:t>Talents and interests     Popular at school/nursery </a:t>
            </a:r>
            <a:endParaRPr lang="en-GB" sz="1200" dirty="0"/>
          </a:p>
        </p:txBody>
      </p:sp>
      <p:sp>
        <p:nvSpPr>
          <p:cNvPr id="11" name="TextBox 10"/>
          <p:cNvSpPr txBox="1"/>
          <p:nvPr/>
        </p:nvSpPr>
        <p:spPr>
          <a:xfrm>
            <a:off x="152400" y="3657600"/>
            <a:ext cx="2743200" cy="1969770"/>
          </a:xfrm>
          <a:prstGeom prst="rect">
            <a:avLst/>
          </a:prstGeom>
          <a:noFill/>
        </p:spPr>
        <p:txBody>
          <a:bodyPr wrap="square" rtlCol="0">
            <a:spAutoFit/>
          </a:bodyPr>
          <a:lstStyle/>
          <a:p>
            <a:pPr algn="ctr"/>
            <a:r>
              <a:rPr lang="en-GB" sz="1200" dirty="0" smtClean="0"/>
              <a:t>Delete or add as appropriate:</a:t>
            </a:r>
          </a:p>
          <a:p>
            <a:endParaRPr lang="en-GB" sz="1200" dirty="0" smtClean="0"/>
          </a:p>
          <a:p>
            <a:r>
              <a:rPr lang="en-GB" sz="1200" dirty="0" smtClean="0"/>
              <a:t>Life events/</a:t>
            </a:r>
            <a:r>
              <a:rPr lang="en-GB" sz="1200" dirty="0" err="1" smtClean="0"/>
              <a:t>crisises</a:t>
            </a:r>
            <a:r>
              <a:rPr lang="en-GB" sz="1200" dirty="0" smtClean="0"/>
              <a:t> (serious illness; loss; separation; bereavement; war experience; natural disasters experience)</a:t>
            </a:r>
          </a:p>
          <a:p>
            <a:r>
              <a:rPr lang="en-GB" sz="1200" dirty="0" smtClean="0"/>
              <a:t>Domestic abuse</a:t>
            </a:r>
          </a:p>
          <a:p>
            <a:r>
              <a:rPr lang="en-GB" sz="1200" dirty="0" smtClean="0"/>
              <a:t>Serious parental difficulties (harmful substance use; severe parental mental health issues)</a:t>
            </a:r>
          </a:p>
          <a:p>
            <a:endParaRPr lang="en-GB" sz="1400" dirty="0"/>
          </a:p>
        </p:txBody>
      </p:sp>
      <p:sp>
        <p:nvSpPr>
          <p:cNvPr id="12" name="TextBox 11"/>
          <p:cNvSpPr txBox="1"/>
          <p:nvPr/>
        </p:nvSpPr>
        <p:spPr>
          <a:xfrm>
            <a:off x="2590800" y="5181600"/>
            <a:ext cx="4114800" cy="1877437"/>
          </a:xfrm>
          <a:prstGeom prst="rect">
            <a:avLst/>
          </a:prstGeom>
          <a:noFill/>
        </p:spPr>
        <p:txBody>
          <a:bodyPr wrap="square" rtlCol="0">
            <a:spAutoFit/>
          </a:bodyPr>
          <a:lstStyle/>
          <a:p>
            <a:pPr algn="ctr"/>
            <a:r>
              <a:rPr lang="en-GB" sz="1200" dirty="0" smtClean="0"/>
              <a:t>Delete or add as appropriate:</a:t>
            </a:r>
          </a:p>
          <a:p>
            <a:endParaRPr lang="en-GB" sz="1200" dirty="0" smtClean="0"/>
          </a:p>
          <a:p>
            <a:r>
              <a:rPr lang="en-GB" sz="1200" dirty="0" smtClean="0"/>
              <a:t>Disorganised attachment;          Minority status</a:t>
            </a:r>
          </a:p>
          <a:p>
            <a:r>
              <a:rPr lang="en-GB" sz="1200" dirty="0" smtClean="0"/>
              <a:t>Young age                                     Disability</a:t>
            </a:r>
          </a:p>
          <a:p>
            <a:r>
              <a:rPr lang="en-GB" sz="1200" dirty="0" smtClean="0"/>
              <a:t>History of abuse                           Inconsistent/neglectful care</a:t>
            </a:r>
          </a:p>
          <a:p>
            <a:r>
              <a:rPr lang="en-GB" sz="1200" dirty="0" smtClean="0"/>
              <a:t>Isolation;                                       Institutional care</a:t>
            </a:r>
          </a:p>
          <a:p>
            <a:r>
              <a:rPr lang="en-GB" sz="1200" dirty="0" smtClean="0"/>
              <a:t>Early childhood trauma;              Communication differences</a:t>
            </a:r>
          </a:p>
          <a:p>
            <a:endParaRPr lang="en-GB" sz="1400" dirty="0" smtClean="0"/>
          </a:p>
          <a:p>
            <a:r>
              <a:rPr lang="en-GB" dirty="0" smtClean="0"/>
              <a:t> </a:t>
            </a:r>
            <a:endParaRPr lang="en-GB" dirty="0"/>
          </a:p>
        </p:txBody>
      </p:sp>
      <p:sp>
        <p:nvSpPr>
          <p:cNvPr id="17" name="TextBox 16"/>
          <p:cNvSpPr txBox="1"/>
          <p:nvPr/>
        </p:nvSpPr>
        <p:spPr>
          <a:xfrm>
            <a:off x="6193641" y="3581400"/>
            <a:ext cx="2950359" cy="1569660"/>
          </a:xfrm>
          <a:prstGeom prst="rect">
            <a:avLst/>
          </a:prstGeom>
          <a:noFill/>
        </p:spPr>
        <p:txBody>
          <a:bodyPr wrap="none" rtlCol="0">
            <a:spAutoFit/>
          </a:bodyPr>
          <a:lstStyle/>
          <a:p>
            <a:r>
              <a:rPr lang="en-GB" sz="1200" dirty="0" smtClean="0"/>
              <a:t>Delete or add as appropriate:</a:t>
            </a:r>
          </a:p>
          <a:p>
            <a:endParaRPr lang="en-GB" sz="1200" dirty="0" smtClean="0"/>
          </a:p>
          <a:p>
            <a:r>
              <a:rPr lang="en-GB" sz="1200" dirty="0" smtClean="0"/>
              <a:t>Good school experience/support</a:t>
            </a:r>
          </a:p>
          <a:p>
            <a:r>
              <a:rPr lang="en-GB" sz="1200" dirty="0" smtClean="0"/>
              <a:t>One supportive adult</a:t>
            </a:r>
          </a:p>
          <a:p>
            <a:r>
              <a:rPr lang="en-GB" sz="1200" dirty="0" smtClean="0"/>
              <a:t>Community Networks</a:t>
            </a:r>
          </a:p>
          <a:p>
            <a:r>
              <a:rPr lang="en-GB" sz="1200" dirty="0" smtClean="0"/>
              <a:t>Leisure activities</a:t>
            </a:r>
          </a:p>
          <a:p>
            <a:r>
              <a:rPr lang="en-GB" sz="1200" dirty="0" smtClean="0"/>
              <a:t>Positive parenting</a:t>
            </a:r>
          </a:p>
          <a:p>
            <a:r>
              <a:rPr lang="en-GB" sz="1200" dirty="0" smtClean="0"/>
              <a:t>Support from voluntary or statutory services</a:t>
            </a:r>
            <a:endParaRPr lang="en-GB" sz="1200" dirty="0"/>
          </a:p>
        </p:txBody>
      </p:sp>
      <p:sp>
        <p:nvSpPr>
          <p:cNvPr id="23" name="Rounded Rectangle 22"/>
          <p:cNvSpPr/>
          <p:nvPr/>
        </p:nvSpPr>
        <p:spPr>
          <a:xfrm>
            <a:off x="4724400" y="2286000"/>
            <a:ext cx="1219200" cy="10668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1200" b="1" dirty="0" smtClean="0">
                <a:solidFill>
                  <a:schemeClr val="tx1"/>
                </a:solidFill>
              </a:rPr>
              <a:t>Resilient Child in Protective environment</a:t>
            </a:r>
            <a:endParaRPr lang="en-GB" sz="1200" b="1" dirty="0">
              <a:solidFill>
                <a:schemeClr val="tx1"/>
              </a:solidFill>
            </a:endParaRPr>
          </a:p>
        </p:txBody>
      </p:sp>
      <p:sp>
        <p:nvSpPr>
          <p:cNvPr id="24" name="Rounded Rectangle 23"/>
          <p:cNvSpPr/>
          <p:nvPr/>
        </p:nvSpPr>
        <p:spPr>
          <a:xfrm>
            <a:off x="4724400" y="3657600"/>
            <a:ext cx="1219200" cy="990600"/>
          </a:xfrm>
          <a:prstGeom prst="roundRect">
            <a:avLst/>
          </a:prstGeom>
          <a:solidFill>
            <a:srgbClr val="FFFF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Vulnerable Child in Protective Environment</a:t>
            </a:r>
            <a:endParaRPr lang="en-GB" sz="1200" b="1" dirty="0">
              <a:solidFill>
                <a:schemeClr val="tx1"/>
              </a:solidFill>
            </a:endParaRPr>
          </a:p>
        </p:txBody>
      </p:sp>
      <p:sp>
        <p:nvSpPr>
          <p:cNvPr id="25" name="Rounded Rectangle 24"/>
          <p:cNvSpPr/>
          <p:nvPr/>
        </p:nvSpPr>
        <p:spPr>
          <a:xfrm>
            <a:off x="3048000" y="3657600"/>
            <a:ext cx="1219200" cy="9906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00" b="1" dirty="0" smtClean="0">
                <a:solidFill>
                  <a:schemeClr val="tx1"/>
                </a:solidFill>
              </a:rPr>
              <a:t>Vulnerable child in high adversity</a:t>
            </a:r>
            <a:endParaRPr lang="en-GB" sz="1200" b="1" dirty="0">
              <a:solidFill>
                <a:schemeClr val="tx1"/>
              </a:solidFill>
            </a:endParaRPr>
          </a:p>
        </p:txBody>
      </p:sp>
      <p:sp>
        <p:nvSpPr>
          <p:cNvPr id="26" name="Rounded Rectangle 25"/>
          <p:cNvSpPr/>
          <p:nvPr/>
        </p:nvSpPr>
        <p:spPr>
          <a:xfrm>
            <a:off x="2971800" y="2286000"/>
            <a:ext cx="1295400" cy="10668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00" b="1" dirty="0" smtClean="0">
                <a:solidFill>
                  <a:schemeClr val="tx1"/>
                </a:solidFill>
              </a:rPr>
              <a:t>Resilient child in high adversity</a:t>
            </a:r>
            <a:endParaRPr lang="en-GB" sz="1200" b="1" dirty="0">
              <a:solidFill>
                <a:schemeClr val="tx1"/>
              </a:solidFill>
            </a:endParaRPr>
          </a:p>
        </p:txBody>
      </p:sp>
      <p:sp>
        <p:nvSpPr>
          <p:cNvPr id="27" name="TextBox 26"/>
          <p:cNvSpPr txBox="1"/>
          <p:nvPr/>
        </p:nvSpPr>
        <p:spPr>
          <a:xfrm>
            <a:off x="6477000" y="152400"/>
            <a:ext cx="2529860" cy="215444"/>
          </a:xfrm>
          <a:prstGeom prst="rect">
            <a:avLst/>
          </a:prstGeom>
          <a:noFill/>
        </p:spPr>
        <p:txBody>
          <a:bodyPr wrap="none" rtlCol="0">
            <a:spAutoFit/>
          </a:bodyPr>
          <a:lstStyle/>
          <a:p>
            <a:r>
              <a:rPr lang="en-GB" sz="800" dirty="0" smtClean="0"/>
              <a:t>Adapted from Portsmouth Safeguarding Children Board.</a:t>
            </a:r>
            <a:endParaRPr lang="en-GB"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FE6B59E5250842A4996F59A764DEC2" ma:contentTypeVersion="3" ma:contentTypeDescription="Create a new document." ma:contentTypeScope="" ma:versionID="80f77772f172d1e33e5ced94a955122d">
  <xsd:schema xmlns:xsd="http://www.w3.org/2001/XMLSchema" xmlns:xs="http://www.w3.org/2001/XMLSchema" xmlns:p="http://schemas.microsoft.com/office/2006/metadata/properties" xmlns:ns2="bd00fe57-6f32-47b0-b3b8-eeecf72b9d6c" targetNamespace="http://schemas.microsoft.com/office/2006/metadata/properties" ma:root="true" ma:fieldsID="de511c5859fae6bfa77bdd28878026cf" ns2:_="">
    <xsd:import namespace="bd00fe57-6f32-47b0-b3b8-eeecf72b9d6c"/>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00fe57-6f32-47b0-b3b8-eeecf72b9d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8FD1982-8412-4DFF-984B-396E209FBFBB}"/>
</file>

<file path=customXml/itemProps2.xml><?xml version="1.0" encoding="utf-8"?>
<ds:datastoreItem xmlns:ds="http://schemas.openxmlformats.org/officeDocument/2006/customXml" ds:itemID="{FA9FDE68-F41A-487C-837B-B273BC721D65}"/>
</file>

<file path=customXml/itemProps3.xml><?xml version="1.0" encoding="utf-8"?>
<ds:datastoreItem xmlns:ds="http://schemas.openxmlformats.org/officeDocument/2006/customXml" ds:itemID="{667C0ADA-58AC-4E97-BF95-0307EDB5FB67}"/>
</file>

<file path=docProps/app.xml><?xml version="1.0" encoding="utf-8"?>
<Properties xmlns="http://schemas.openxmlformats.org/officeDocument/2006/extended-properties" xmlns:vt="http://schemas.openxmlformats.org/officeDocument/2006/docPropsVTypes">
  <TotalTime>88</TotalTime>
  <Words>259</Words>
  <Application>Microsoft Office PowerPoint</Application>
  <PresentationFormat>On-screen Show (4:3)</PresentationFormat>
  <Paragraphs>46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Resilience Matrix Template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Resilience Matrix Template</dc:title>
  <dc:creator>Kasia Osiadacz (NHS FIFE)</dc:creator>
  <cp:lastModifiedBy>kasiaosiadacz</cp:lastModifiedBy>
  <cp:revision>12</cp:revision>
  <dcterms:created xsi:type="dcterms:W3CDTF">2006-08-16T00:00:00Z</dcterms:created>
  <dcterms:modified xsi:type="dcterms:W3CDTF">2026-01-06T16:14:42Z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0x010100FDFE6B59E5250842A4996F59A764DEC2</vt:lpwstr>
  </property>
</Properties>
</file>